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57" r:id="rId6"/>
    <p:sldId id="262" r:id="rId7"/>
    <p:sldId id="264" r:id="rId8"/>
    <p:sldId id="259" r:id="rId9"/>
    <p:sldId id="263" r:id="rId10"/>
    <p:sldId id="265" r:id="rId11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0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004CA-56B1-4C4C-B157-7C678002F793}" type="datetimeFigureOut">
              <a:rPr lang="is-IS" smtClean="0"/>
              <a:t>23.3.2015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D97E4-8281-44D5-A357-D9EA0AB879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8806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97E4-8281-44D5-A357-D9EA0AB8793D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9618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F8D26-43A0-41B5-A558-C1877C729DE4}" type="datetimeFigureOut">
              <a:rPr lang="is-IS" smtClean="0"/>
              <a:t>23.3.2015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6237312"/>
            <a:ext cx="288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dirty="0" smtClean="0"/>
              <a:t>23.mars 2015.</a:t>
            </a:r>
            <a:br>
              <a:rPr lang="is-IS" dirty="0" smtClean="0"/>
            </a:br>
            <a:r>
              <a:rPr lang="is-IS" dirty="0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1755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F8D26-43A0-41B5-A558-C1877C729DE4}" type="datetimeFigureOut">
              <a:rPr lang="is-IS" smtClean="0"/>
              <a:t>23.3.2015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BE466852-4567-4F2B-989A-83DF8A51B2DA}" type="slidenum">
              <a:rPr lang="is-IS" smtClean="0"/>
              <a:t>‹#›</a:t>
            </a:fld>
            <a:endParaRPr lang="is-I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s-I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mtClean="0"/>
              <a:t>23.mars 2015.</a:t>
            </a:r>
            <a:br>
              <a:rPr lang="is-IS" smtClean="0"/>
            </a:br>
            <a:r>
              <a:rPr lang="is-IS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146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F8D26-43A0-41B5-A558-C1877C729DE4}" type="datetimeFigureOut">
              <a:rPr lang="is-IS" smtClean="0"/>
              <a:t>23.3.2015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BE466852-4567-4F2B-989A-83DF8A51B2DA}" type="slidenum">
              <a:rPr lang="is-IS" smtClean="0"/>
              <a:t>‹#›</a:t>
            </a:fld>
            <a:endParaRPr lang="is-I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s-I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mtClean="0"/>
              <a:t>23.mars 2015.</a:t>
            </a:r>
            <a:br>
              <a:rPr lang="is-IS" smtClean="0"/>
            </a:br>
            <a:r>
              <a:rPr lang="is-IS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0309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F8D26-43A0-41B5-A558-C1877C729DE4}" type="datetimeFigureOut">
              <a:rPr lang="is-IS" smtClean="0"/>
              <a:t>23.3.2015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dirty="0" smtClean="0"/>
              <a:t>23.mars 2015.</a:t>
            </a:r>
            <a:br>
              <a:rPr lang="is-IS" dirty="0" smtClean="0"/>
            </a:br>
            <a:r>
              <a:rPr lang="is-IS" dirty="0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3804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F8D26-43A0-41B5-A558-C1877C729DE4}" type="datetimeFigureOut">
              <a:rPr lang="is-IS" smtClean="0"/>
              <a:t>23.3.2015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BE466852-4567-4F2B-989A-83DF8A51B2DA}" type="slidenum">
              <a:rPr lang="is-IS" smtClean="0"/>
              <a:t>‹#›</a:t>
            </a:fld>
            <a:endParaRPr lang="is-I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s-I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mtClean="0"/>
              <a:t>23.mars 2015.</a:t>
            </a:r>
            <a:br>
              <a:rPr lang="is-IS" smtClean="0"/>
            </a:br>
            <a:r>
              <a:rPr lang="is-IS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4225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F8D26-43A0-41B5-A558-C1877C729DE4}" type="datetimeFigureOut">
              <a:rPr lang="is-IS" smtClean="0"/>
              <a:t>23.3.2015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BE466852-4567-4F2B-989A-83DF8A51B2DA}" type="slidenum">
              <a:rPr lang="is-IS" smtClean="0"/>
              <a:t>‹#›</a:t>
            </a:fld>
            <a:endParaRPr lang="is-I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s-I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mtClean="0"/>
              <a:t>23.mars 2015.</a:t>
            </a:r>
            <a:br>
              <a:rPr lang="is-IS" smtClean="0"/>
            </a:br>
            <a:r>
              <a:rPr lang="is-IS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0321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F8D26-43A0-41B5-A558-C1877C729DE4}" type="datetimeFigureOut">
              <a:rPr lang="is-IS" smtClean="0"/>
              <a:t>23.3.2015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BE466852-4567-4F2B-989A-83DF8A51B2DA}" type="slidenum">
              <a:rPr lang="is-IS" smtClean="0"/>
              <a:t>‹#›</a:t>
            </a:fld>
            <a:endParaRPr lang="is-I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s-I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mtClean="0"/>
              <a:t>23.mars 2015.</a:t>
            </a:r>
            <a:br>
              <a:rPr lang="is-IS" smtClean="0"/>
            </a:br>
            <a:r>
              <a:rPr lang="is-IS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4788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F8D26-43A0-41B5-A558-C1877C729DE4}" type="datetimeFigureOut">
              <a:rPr lang="is-IS" smtClean="0"/>
              <a:t>23.3.2015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BE466852-4567-4F2B-989A-83DF8A51B2DA}" type="slidenum">
              <a:rPr lang="is-IS" smtClean="0"/>
              <a:t>‹#›</a:t>
            </a:fld>
            <a:endParaRPr lang="is-I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s-I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mtClean="0"/>
              <a:t>23.mars 2015.</a:t>
            </a:r>
            <a:br>
              <a:rPr lang="is-IS" smtClean="0"/>
            </a:br>
            <a:r>
              <a:rPr lang="is-IS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297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F8D26-43A0-41B5-A558-C1877C729DE4}" type="datetimeFigureOut">
              <a:rPr lang="is-IS" smtClean="0"/>
              <a:t>23.3.2015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BE466852-4567-4F2B-989A-83DF8A51B2DA}" type="slidenum">
              <a:rPr lang="is-IS" smtClean="0"/>
              <a:t>‹#›</a:t>
            </a:fld>
            <a:endParaRPr lang="is-I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s-I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mtClean="0"/>
              <a:t>23.mars 2015.</a:t>
            </a:r>
            <a:br>
              <a:rPr lang="is-IS" smtClean="0"/>
            </a:br>
            <a:r>
              <a:rPr lang="is-IS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73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F8D26-43A0-41B5-A558-C1877C729DE4}" type="datetimeFigureOut">
              <a:rPr lang="is-IS" smtClean="0"/>
              <a:t>23.3.2015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BE466852-4567-4F2B-989A-83DF8A51B2DA}" type="slidenum">
              <a:rPr lang="is-IS" smtClean="0"/>
              <a:t>‹#›</a:t>
            </a:fld>
            <a:endParaRPr lang="is-I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s-I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mtClean="0"/>
              <a:t>23.mars 2015.</a:t>
            </a:r>
            <a:br>
              <a:rPr lang="is-IS" smtClean="0"/>
            </a:br>
            <a:r>
              <a:rPr lang="is-IS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4653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F8D26-43A0-41B5-A558-C1877C729DE4}" type="datetimeFigureOut">
              <a:rPr lang="is-IS" smtClean="0"/>
              <a:t>23.3.2015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BE466852-4567-4F2B-989A-83DF8A51B2DA}" type="slidenum">
              <a:rPr lang="is-IS" smtClean="0"/>
              <a:t>‹#›</a:t>
            </a:fld>
            <a:endParaRPr lang="is-I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s-I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mtClean="0"/>
              <a:t>23.mars 2015.</a:t>
            </a:r>
            <a:br>
              <a:rPr lang="is-IS" smtClean="0"/>
            </a:br>
            <a:r>
              <a:rPr lang="is-IS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5607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2" y="0"/>
            <a:ext cx="4251960" cy="23408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8" name="Date Placeholder 4"/>
          <p:cNvSpPr txBox="1">
            <a:spLocks/>
          </p:cNvSpPr>
          <p:nvPr userDrawn="1"/>
        </p:nvSpPr>
        <p:spPr>
          <a:xfrm>
            <a:off x="467544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s-I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 smtClean="0"/>
              <a:t>Edda Sigurdís Oddsdóttir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733256"/>
            <a:ext cx="1069848" cy="94183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dirty="0" smtClean="0"/>
              <a:t>23.mars 2015.</a:t>
            </a:r>
            <a:br>
              <a:rPr lang="is-IS" dirty="0" smtClean="0"/>
            </a:br>
            <a:r>
              <a:rPr lang="is-IS" dirty="0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5993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2" y="0"/>
            <a:ext cx="4251960" cy="234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Áhrif eldgoss á skógrækt</a:t>
            </a:r>
            <a:br>
              <a:rPr lang="is-IS" dirty="0" smtClean="0"/>
            </a:br>
            <a:r>
              <a:rPr lang="is-IS" sz="3600" dirty="0" smtClean="0"/>
              <a:t>-rannsóknir á vegum Sr og samstarfsaðila-</a:t>
            </a:r>
            <a:endParaRPr lang="is-I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2638"/>
            <a:ext cx="1800000" cy="159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8591"/>
            <a:ext cx="6400800" cy="1752600"/>
          </a:xfrm>
        </p:spPr>
        <p:txBody>
          <a:bodyPr/>
          <a:lstStyle/>
          <a:p>
            <a:r>
              <a:rPr lang="is-IS" dirty="0" smtClean="0"/>
              <a:t>Edda Sigurdís Oddsdóttir</a:t>
            </a:r>
          </a:p>
          <a:p>
            <a:r>
              <a:rPr lang="is-IS" dirty="0" smtClean="0"/>
              <a:t>Rannsóknastöð skógræktar, Mógilsá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9970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60649"/>
            <a:ext cx="5698976" cy="1224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800" dirty="0" smtClean="0">
                <a:solidFill>
                  <a:schemeClr val="bg1"/>
                </a:solidFill>
              </a:rPr>
              <a:t>Takk fyrir áheyrnina</a:t>
            </a:r>
            <a:endParaRPr lang="is-I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5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Vöktun og sýnataka á </a:t>
            </a:r>
            <a:r>
              <a:rPr lang="is-IS" dirty="0" smtClean="0"/>
              <a:t>trjám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Fylgst með </a:t>
            </a:r>
            <a:r>
              <a:rPr lang="is-IS" dirty="0"/>
              <a:t>hugsanlegum skemmdum á laufi sígrænna og lauffellandi trjátegunda við upphaf og lok vaxtartíma trjánna.</a:t>
            </a:r>
          </a:p>
          <a:p>
            <a:r>
              <a:rPr lang="is-IS" dirty="0" smtClean="0"/>
              <a:t>Skemmdir verða metnar</a:t>
            </a:r>
          </a:p>
          <a:p>
            <a:pPr lvl="1"/>
            <a:r>
              <a:rPr lang="is-IS" dirty="0" smtClean="0"/>
              <a:t>sjónrænt </a:t>
            </a:r>
            <a:r>
              <a:rPr lang="is-IS" dirty="0"/>
              <a:t>eftir ákveðnum kvörðum, </a:t>
            </a:r>
            <a:endParaRPr lang="is-IS" dirty="0" smtClean="0"/>
          </a:p>
          <a:p>
            <a:pPr lvl="1"/>
            <a:r>
              <a:rPr lang="is-IS" dirty="0" smtClean="0"/>
              <a:t>með myndrænni greiningu </a:t>
            </a:r>
            <a:r>
              <a:rPr lang="is-IS" dirty="0"/>
              <a:t>og </a:t>
            </a:r>
            <a:r>
              <a:rPr lang="is-IS" dirty="0" smtClean="0"/>
              <a:t>efnagreiningu.</a:t>
            </a:r>
          </a:p>
          <a:p>
            <a:r>
              <a:rPr lang="is-IS" dirty="0" smtClean="0"/>
              <a:t>Skógvaxtamælingar verða gerðar í </a:t>
            </a:r>
            <a:r>
              <a:rPr lang="is-IS" dirty="0"/>
              <a:t>september </a:t>
            </a:r>
            <a:endParaRPr lang="is-IS" dirty="0" smtClean="0"/>
          </a:p>
          <a:p>
            <a:pPr lvl="1"/>
            <a:r>
              <a:rPr lang="is-IS" dirty="0" smtClean="0"/>
              <a:t>hægt að </a:t>
            </a:r>
            <a:r>
              <a:rPr lang="is-IS" dirty="0"/>
              <a:t>bera saman við fyrri mælingar sem gerðar voru fyrir gos.</a:t>
            </a:r>
          </a:p>
          <a:p>
            <a:endParaRPr lang="is-I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dirty="0" smtClean="0"/>
              <a:t>23.mars 2015.</a:t>
            </a:r>
            <a:br>
              <a:rPr lang="is-IS" dirty="0" smtClean="0"/>
            </a:br>
            <a:r>
              <a:rPr lang="is-IS" dirty="0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2481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898705" cy="1143000"/>
          </a:xfrm>
        </p:spPr>
        <p:txBody>
          <a:bodyPr/>
          <a:lstStyle/>
          <a:p>
            <a:r>
              <a:rPr lang="is-IS" dirty="0" smtClean="0"/>
              <a:t>Áhrif á tré</a:t>
            </a:r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>
            <a:off x="5013219" y="5733256"/>
            <a:ext cx="416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Tausz</a:t>
            </a:r>
            <a:r>
              <a:rPr lang="en-US" sz="1200" dirty="0"/>
              <a:t>, M., et al. </a:t>
            </a:r>
            <a:r>
              <a:rPr lang="en-US" sz="1200" dirty="0" smtClean="0"/>
              <a:t>1996.Journal </a:t>
            </a:r>
            <a:r>
              <a:rPr lang="en-US" sz="1200" dirty="0"/>
              <a:t>of Plant Physiology </a:t>
            </a:r>
            <a:r>
              <a:rPr lang="en-US" sz="1200" dirty="0" smtClean="0"/>
              <a:t>148: </a:t>
            </a:r>
            <a:r>
              <a:rPr lang="en-US" sz="1200" dirty="0"/>
              <a:t>362-367</a:t>
            </a:r>
            <a:r>
              <a:rPr lang="en-US" sz="1200" dirty="0" smtClean="0"/>
              <a:t>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Freer-Smith, P. H. </a:t>
            </a:r>
            <a:r>
              <a:rPr lang="en-US" sz="1200" dirty="0" smtClean="0"/>
              <a:t>1984.New </a:t>
            </a:r>
            <a:r>
              <a:rPr lang="en-US" sz="1200" dirty="0" err="1"/>
              <a:t>Phytologist</a:t>
            </a:r>
            <a:r>
              <a:rPr lang="en-US" sz="1200" dirty="0"/>
              <a:t> </a:t>
            </a:r>
            <a:r>
              <a:rPr lang="en-US" sz="1200" dirty="0" smtClean="0"/>
              <a:t>97: </a:t>
            </a:r>
            <a:r>
              <a:rPr lang="en-US" sz="1200" dirty="0"/>
              <a:t>49-61</a:t>
            </a:r>
            <a:endParaRPr lang="is-I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 b="15214"/>
          <a:stretch/>
        </p:blipFill>
        <p:spPr>
          <a:xfrm>
            <a:off x="5898704" y="44624"/>
            <a:ext cx="3245295" cy="3694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>
            <a:noAutofit/>
          </a:bodyPr>
          <a:lstStyle/>
          <a:p>
            <a:r>
              <a:rPr lang="is-IS" sz="2400" dirty="0" smtClean="0"/>
              <a:t>CO</a:t>
            </a:r>
            <a:r>
              <a:rPr lang="is-IS" sz="2400" baseline="-25000" dirty="0" smtClean="0"/>
              <a:t>2</a:t>
            </a:r>
            <a:endParaRPr lang="is-IS" sz="2400" dirty="0" smtClean="0"/>
          </a:p>
          <a:p>
            <a:pPr lvl="1"/>
            <a:r>
              <a:rPr lang="is-IS" sz="2000" dirty="0" smtClean="0"/>
              <a:t>aukinn vöxtur nála rauðgrenis</a:t>
            </a:r>
            <a:endParaRPr lang="is-IS" sz="800" dirty="0" smtClean="0"/>
          </a:p>
          <a:p>
            <a:r>
              <a:rPr lang="is-IS" sz="2400" dirty="0" smtClean="0"/>
              <a:t>SO</a:t>
            </a:r>
            <a:r>
              <a:rPr lang="is-IS" sz="2400" baseline="-25000" dirty="0" smtClean="0"/>
              <a:t>2 </a:t>
            </a:r>
            <a:r>
              <a:rPr lang="is-IS" sz="2400" dirty="0" smtClean="0"/>
              <a:t>á dvalartíma</a:t>
            </a:r>
          </a:p>
          <a:p>
            <a:pPr lvl="1"/>
            <a:r>
              <a:rPr lang="is-IS" sz="2000" dirty="0" smtClean="0"/>
              <a:t>Seinkar laufgun hjá </a:t>
            </a:r>
            <a:r>
              <a:rPr lang="is-IS" sz="2000" i="1" dirty="0" smtClean="0"/>
              <a:t>B.pubescens</a:t>
            </a:r>
          </a:p>
          <a:p>
            <a:r>
              <a:rPr lang="is-IS" sz="2400" dirty="0" smtClean="0"/>
              <a:t>SO</a:t>
            </a:r>
            <a:r>
              <a:rPr lang="is-IS" sz="2400" baseline="-25000" dirty="0" smtClean="0"/>
              <a:t>2 </a:t>
            </a:r>
            <a:r>
              <a:rPr lang="is-IS" sz="2400" dirty="0"/>
              <a:t>á </a:t>
            </a:r>
            <a:r>
              <a:rPr lang="is-IS" sz="2400" dirty="0" smtClean="0"/>
              <a:t>vaxtartíma</a:t>
            </a:r>
          </a:p>
          <a:p>
            <a:pPr lvl="1"/>
            <a:r>
              <a:rPr lang="is-IS" sz="2000" dirty="0" smtClean="0"/>
              <a:t>Dregur úr vexti</a:t>
            </a:r>
          </a:p>
          <a:p>
            <a:pPr lvl="2"/>
            <a:r>
              <a:rPr lang="is-IS" sz="1600" dirty="0" smtClean="0"/>
              <a:t>Barrtré 142-215µg m</a:t>
            </a:r>
            <a:r>
              <a:rPr lang="is-IS" sz="1600" baseline="30000" dirty="0" smtClean="0"/>
              <a:t>-3</a:t>
            </a:r>
          </a:p>
          <a:p>
            <a:pPr lvl="2"/>
            <a:r>
              <a:rPr lang="is-IS" sz="1600" dirty="0" smtClean="0"/>
              <a:t>Minnkandi vöxtur á fyrsta ári hjá birki (</a:t>
            </a:r>
            <a:r>
              <a:rPr lang="is-IS" sz="1600" i="1" dirty="0" smtClean="0"/>
              <a:t>B.pubescens) </a:t>
            </a:r>
            <a:r>
              <a:rPr lang="is-IS" sz="1600" dirty="0" smtClean="0"/>
              <a:t>og gráelri (</a:t>
            </a:r>
            <a:r>
              <a:rPr lang="is-IS" sz="1600" i="1" dirty="0" smtClean="0"/>
              <a:t>Alnus incana</a:t>
            </a:r>
            <a:r>
              <a:rPr lang="is-IS" sz="1600" dirty="0" smtClean="0"/>
              <a:t>)</a:t>
            </a:r>
            <a:endParaRPr lang="is-IS" sz="1600" i="1" dirty="0" smtClean="0"/>
          </a:p>
          <a:p>
            <a:pPr lvl="2"/>
            <a:r>
              <a:rPr lang="is-IS" sz="1600" dirty="0" smtClean="0"/>
              <a:t>Minnkandi vöxtur eftir 2 ár hjá hengibjörk (</a:t>
            </a:r>
            <a:r>
              <a:rPr lang="is-IS" sz="1600" i="1" dirty="0" smtClean="0"/>
              <a:t>B. pendula)</a:t>
            </a:r>
          </a:p>
          <a:p>
            <a:pPr lvl="1"/>
            <a:r>
              <a:rPr lang="is-IS" sz="2000" dirty="0" smtClean="0"/>
              <a:t>Eykur vöxt einstaka tegunda</a:t>
            </a:r>
          </a:p>
          <a:p>
            <a:r>
              <a:rPr lang="is-IS" sz="2400" dirty="0" smtClean="0"/>
              <a:t>SO</a:t>
            </a:r>
            <a:r>
              <a:rPr lang="is-IS" sz="2400" baseline="-25000" dirty="0" smtClean="0"/>
              <a:t>2</a:t>
            </a:r>
            <a:r>
              <a:rPr lang="is-IS" sz="2400" dirty="0" smtClean="0"/>
              <a:t> og NO</a:t>
            </a:r>
            <a:r>
              <a:rPr lang="is-IS" sz="2400" baseline="-25000" dirty="0" smtClean="0"/>
              <a:t>2</a:t>
            </a:r>
            <a:r>
              <a:rPr lang="is-IS" sz="2400" dirty="0" smtClean="0"/>
              <a:t> á vaxtartíma</a:t>
            </a:r>
          </a:p>
          <a:p>
            <a:pPr lvl="1"/>
            <a:r>
              <a:rPr lang="is-IS" sz="2000" dirty="0" smtClean="0"/>
              <a:t>Dregur úr vexti birkis, </a:t>
            </a:r>
            <a:r>
              <a:rPr lang="is-IS" sz="2000" dirty="0" smtClean="0"/>
              <a:t>hengibjarkar</a:t>
            </a:r>
            <a:r>
              <a:rPr lang="is-IS" sz="2000" dirty="0" smtClean="0"/>
              <a:t>, gráelris og svartaspar (</a:t>
            </a:r>
            <a:r>
              <a:rPr lang="is-IS" sz="2000" i="1" dirty="0" smtClean="0"/>
              <a:t>P.nigra</a:t>
            </a:r>
            <a:r>
              <a:rPr lang="is-IS" sz="2000" dirty="0" smtClean="0"/>
              <a:t>)</a:t>
            </a:r>
          </a:p>
          <a:p>
            <a:r>
              <a:rPr lang="is-IS" sz="2400" dirty="0" smtClean="0"/>
              <a:t>Súrt regn</a:t>
            </a:r>
            <a:endParaRPr lang="is-I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dirty="0" smtClean="0"/>
              <a:t>23.mars 2015.</a:t>
            </a:r>
            <a:br>
              <a:rPr lang="is-IS" dirty="0" smtClean="0"/>
            </a:br>
            <a:r>
              <a:rPr lang="is-IS" dirty="0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1622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Reynslan af Eyjafjallajökli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70074"/>
            <a:ext cx="7632848" cy="4525963"/>
          </a:xfrm>
        </p:spPr>
        <p:txBody>
          <a:bodyPr/>
          <a:lstStyle/>
          <a:p>
            <a:r>
              <a:rPr lang="is-IS" dirty="0" smtClean="0"/>
              <a:t>Skógurinn var fljótur að taka við sér</a:t>
            </a:r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r>
              <a:rPr lang="is-IS" dirty="0" smtClean="0"/>
              <a:t>„</a:t>
            </a:r>
            <a:r>
              <a:rPr lang="is-IS" dirty="0"/>
              <a:t>geymdi“ öskuna </a:t>
            </a:r>
            <a:r>
              <a:rPr lang="is-IS" dirty="0" smtClean="0"/>
              <a:t>vel</a:t>
            </a:r>
            <a:endParaRPr lang="is-I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1" y="2132856"/>
            <a:ext cx="26447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86" y="2132856"/>
            <a:ext cx="26447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132856"/>
            <a:ext cx="237013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41295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4340659"/>
            <a:ext cx="4536504" cy="1633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 smtClean="0"/>
              <a:t>Óvenju </a:t>
            </a:r>
            <a:r>
              <a:rPr lang="is-IS" dirty="0"/>
              <a:t>litlar </a:t>
            </a:r>
            <a:r>
              <a:rPr lang="is-IS" dirty="0" smtClean="0"/>
              <a:t>skordýraskemmdir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500" y="5351327"/>
            <a:ext cx="280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myndir </a:t>
            </a:r>
            <a:r>
              <a:rPr lang="is-IS" dirty="0"/>
              <a:t>frá Hreini </a:t>
            </a:r>
            <a:r>
              <a:rPr lang="is-IS" dirty="0" smtClean="0"/>
              <a:t>Óskarssyni</a:t>
            </a:r>
            <a:endParaRPr lang="is-IS" dirty="0"/>
          </a:p>
          <a:p>
            <a:endParaRPr lang="is-I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dirty="0" smtClean="0"/>
              <a:t>23.mars 2015.</a:t>
            </a:r>
            <a:br>
              <a:rPr lang="is-IS" dirty="0" smtClean="0"/>
            </a:br>
            <a:r>
              <a:rPr lang="is-IS" dirty="0" smtClean="0"/>
              <a:t>Málstofa um mengun af völdum gossins í Holuhrauni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503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Vatnssýnataka </a:t>
            </a:r>
            <a:r>
              <a:rPr lang="is-IS" dirty="0"/>
              <a:t>úr </a:t>
            </a:r>
            <a:r>
              <a:rPr lang="is-IS" dirty="0" smtClean="0"/>
              <a:t>dragalækjum </a:t>
            </a:r>
            <a:r>
              <a:rPr lang="is-IS" dirty="0"/>
              <a:t>á </a:t>
            </a:r>
            <a:r>
              <a:rPr lang="is-IS" dirty="0" smtClean="0"/>
              <a:t>Fljótsdalshéraði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is-IS" sz="2800" dirty="0" smtClean="0"/>
              <a:t>Fylgjast </a:t>
            </a:r>
            <a:r>
              <a:rPr lang="is-IS" sz="2800" dirty="0"/>
              <a:t>með sýrustigi lækjanna og öðrum efnabreytingum við leysingar í vor. </a:t>
            </a:r>
          </a:p>
          <a:p>
            <a:r>
              <a:rPr lang="is-IS" sz="2800" dirty="0"/>
              <a:t>Bera saman efnainnihald og sýrustig við þekktar mælingar frá því fyrir gos úr sömu </a:t>
            </a:r>
            <a:r>
              <a:rPr lang="is-IS" sz="2800" dirty="0" smtClean="0"/>
              <a:t>lækjum (SkógVatn).</a:t>
            </a:r>
            <a:endParaRPr lang="is-IS" sz="2800" dirty="0"/>
          </a:p>
          <a:p>
            <a:r>
              <a:rPr lang="is-IS" sz="2800" dirty="0"/>
              <a:t>4 af þessum 9 lækjum verða vaktaðir af </a:t>
            </a:r>
            <a:r>
              <a:rPr lang="is-IS" sz="2800" dirty="0" smtClean="0"/>
              <a:t>Veiðimálastofnun</a:t>
            </a:r>
            <a:endParaRPr lang="is-I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dirty="0" smtClean="0"/>
              <a:t>23.mars 2015.</a:t>
            </a:r>
            <a:br>
              <a:rPr lang="is-IS" dirty="0" smtClean="0"/>
            </a:br>
            <a:r>
              <a:rPr lang="is-IS" dirty="0" smtClean="0"/>
              <a:t>Málstofa um mengun af völdum gossins í Holuhrauni</a:t>
            </a:r>
            <a:endParaRPr lang="is-I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285887" cy="46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4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Hverjar voru niðurstöðurnar?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610744" cy="1808302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Engin marktæk áhrif skóga á súrnun lækja</a:t>
            </a: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32" y="1379677"/>
            <a:ext cx="43053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560903"/>
            <a:ext cx="3610744" cy="180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s-I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29288"/>
            <a:ext cx="3169201" cy="293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08532" y="545215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Meðaltal og staðalfrávik allra punktmælinga á sýrustigi (2 ár, 9, lækir)</a:t>
            </a:r>
            <a:endParaRPr lang="is-I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dirty="0" smtClean="0"/>
              <a:t>23.mars 2015.</a:t>
            </a:r>
            <a:br>
              <a:rPr lang="is-IS" dirty="0" smtClean="0"/>
            </a:br>
            <a:r>
              <a:rPr lang="is-IS" dirty="0" smtClean="0"/>
              <a:t>Málstofa um mengun af völdum gossins í Holuhrauni</a:t>
            </a:r>
            <a:endParaRPr lang="is-I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5148064" y="5798130"/>
            <a:ext cx="3575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s-I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000" dirty="0" smtClean="0"/>
              <a:t>Heimild: Bjarni Diðrik Sigurðsson</a:t>
            </a:r>
            <a:endParaRPr lang="is-IS" sz="1000" dirty="0"/>
          </a:p>
        </p:txBody>
      </p:sp>
    </p:spTree>
    <p:extLst>
      <p:ext uri="{BB962C8B-B14F-4D97-AF65-F5344CB8AC3E}">
        <p14:creationId xmlns:p14="http://schemas.microsoft.com/office/powerpoint/2010/main" val="203843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dirty="0" smtClean="0"/>
              <a:t>Punktmælingar á nítratútskolun lækja sem renna um misgróin vatnasvið á Fljótsdalshéraði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1324744"/>
          </a:xfrm>
        </p:spPr>
        <p:txBody>
          <a:bodyPr/>
          <a:lstStyle/>
          <a:p>
            <a:r>
              <a:rPr lang="is-IS" dirty="0" smtClean="0"/>
              <a:t>Skógrækt dregur úr losun nítrats</a:t>
            </a:r>
            <a:endParaRPr lang="is-I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2957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99043"/>
            <a:ext cx="38290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623731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dirty="0" smtClean="0"/>
              <a:t>23.mars 2015.</a:t>
            </a:r>
            <a:br>
              <a:rPr lang="is-IS" dirty="0" smtClean="0"/>
            </a:br>
            <a:r>
              <a:rPr lang="is-IS" dirty="0" smtClean="0"/>
              <a:t>Málstofa um mengun af völdum gossins í Holuhrauni</a:t>
            </a:r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>
            <a:off x="381854" y="5611361"/>
            <a:ext cx="384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 smtClean="0"/>
              <a:t>Árssveifla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5651956"/>
            <a:ext cx="430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 smtClean="0"/>
              <a:t>Meðaltal </a:t>
            </a:r>
            <a:endParaRPr lang="is-I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5148064" y="5798130"/>
            <a:ext cx="3575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s-I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000" dirty="0" smtClean="0"/>
              <a:t>Heimild: Bjarni Diðrik Sigurðsson</a:t>
            </a:r>
            <a:endParaRPr lang="is-IS" sz="1000" dirty="0"/>
          </a:p>
        </p:txBody>
      </p:sp>
    </p:spTree>
    <p:extLst>
      <p:ext uri="{BB962C8B-B14F-4D97-AF65-F5344CB8AC3E}">
        <p14:creationId xmlns:p14="http://schemas.microsoft.com/office/powerpoint/2010/main" val="218217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8352" cy="1143000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Jarðvegssýni </a:t>
            </a:r>
            <a:r>
              <a:rPr lang="is-IS" dirty="0"/>
              <a:t>og </a:t>
            </a:r>
            <a:r>
              <a:rPr lang="is-IS" dirty="0" smtClean="0"/>
              <a:t>botngróðursmælingar</a:t>
            </a:r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0" y="1252767"/>
            <a:ext cx="5987008" cy="4525963"/>
          </a:xfrm>
        </p:spPr>
        <p:txBody>
          <a:bodyPr>
            <a:normAutofit/>
          </a:bodyPr>
          <a:lstStyle/>
          <a:p>
            <a:r>
              <a:rPr lang="is-IS" sz="2400" dirty="0"/>
              <a:t>R</a:t>
            </a:r>
            <a:r>
              <a:rPr lang="is-IS" sz="2400" dirty="0" smtClean="0"/>
              <a:t>eitir sem notaðir voru í verkefninu SkógVist</a:t>
            </a:r>
          </a:p>
          <a:p>
            <a:r>
              <a:rPr lang="is-IS" sz="2400" dirty="0" smtClean="0"/>
              <a:t>Endurteknar </a:t>
            </a:r>
            <a:r>
              <a:rPr lang="is-IS" sz="2400" dirty="0"/>
              <a:t>mælingar á sýrustigi jarðvegs í mismunandi </a:t>
            </a:r>
            <a:r>
              <a:rPr lang="is-IS" sz="2400" dirty="0" smtClean="0"/>
              <a:t>gróðurlendum</a:t>
            </a:r>
          </a:p>
          <a:p>
            <a:r>
              <a:rPr lang="is-IS" sz="2400" dirty="0" smtClean="0"/>
              <a:t>Meta hvort breytingar verða á </a:t>
            </a:r>
            <a:r>
              <a:rPr lang="is-IS" sz="2400" dirty="0"/>
              <a:t>botngróðri frá fyrirliggjandi mælingum fyrir gos.</a:t>
            </a:r>
          </a:p>
          <a:p>
            <a:endParaRPr lang="is-I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0" b="12794"/>
          <a:stretch/>
        </p:blipFill>
        <p:spPr>
          <a:xfrm>
            <a:off x="6235794" y="1412776"/>
            <a:ext cx="2717368" cy="2444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2"/>
          <a:stretch/>
        </p:blipFill>
        <p:spPr>
          <a:xfrm>
            <a:off x="0" y="4119326"/>
            <a:ext cx="9144000" cy="27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3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Áhrif skógræktar á súrnun jarðvegs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Örlítil lækkun á sýrustigi</a:t>
            </a:r>
          </a:p>
          <a:p>
            <a:r>
              <a:rPr lang="is-IS" dirty="0" smtClean="0"/>
              <a:t>Trjátegund skiptir ekki máli</a:t>
            </a:r>
            <a:endParaRPr lang="is-I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8920"/>
            <a:ext cx="8879372" cy="347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8064" y="6002164"/>
            <a:ext cx="3766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z="1000" dirty="0"/>
              <a:t>Sigurðsson, B. D. and Á. Elmarsdóttir (2006). Áhrif skógrækar á lífríki og jarðveg. </a:t>
            </a:r>
            <a:r>
              <a:rPr lang="is-IS" sz="1000" u="sng" dirty="0"/>
              <a:t>Skógarbók  Grænni skóga</a:t>
            </a:r>
            <a:r>
              <a:rPr lang="is-IS" sz="1000" u="sng" dirty="0" smtClean="0"/>
              <a:t>.</a:t>
            </a:r>
            <a:r>
              <a:rPr lang="is-IS" sz="1000" b="1" u="sng" dirty="0" smtClean="0"/>
              <a:t> </a:t>
            </a:r>
            <a:r>
              <a:rPr lang="is-IS" sz="1000" u="sng" dirty="0"/>
              <a:t>111-115.</a:t>
            </a:r>
            <a:endParaRPr lang="is-IS" sz="1000" dirty="0"/>
          </a:p>
        </p:txBody>
      </p:sp>
    </p:spTree>
    <p:extLst>
      <p:ext uri="{BB962C8B-B14F-4D97-AF65-F5344CB8AC3E}">
        <p14:creationId xmlns:p14="http://schemas.microsoft.com/office/powerpoint/2010/main" val="352913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364</Words>
  <Application>Microsoft Office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Áhrif eldgoss á skógrækt -rannsóknir á vegum Sr og samstarfsaðila-</vt:lpstr>
      <vt:lpstr>Vöktun og sýnataka á trjám</vt:lpstr>
      <vt:lpstr>Áhrif á tré</vt:lpstr>
      <vt:lpstr>Reynslan af Eyjafjallajökli</vt:lpstr>
      <vt:lpstr>Vatnssýnataka úr dragalækjum á Fljótsdalshéraði</vt:lpstr>
      <vt:lpstr>Hverjar voru niðurstöðurnar?</vt:lpstr>
      <vt:lpstr>Punktmælingar á nítratútskolun lækja sem renna um misgróin vatnasvið á Fljótsdalshéraði</vt:lpstr>
      <vt:lpstr> Jarðvegssýni og botngróðursmælingar </vt:lpstr>
      <vt:lpstr>Áhrif skógræktar á súrnun jarðvegs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Áhrif eldgoss á skógrækt</dc:title>
  <dc:creator>Edda S. Oddsdóttir</dc:creator>
  <cp:lastModifiedBy>XX1</cp:lastModifiedBy>
  <cp:revision>21</cp:revision>
  <dcterms:created xsi:type="dcterms:W3CDTF">2015-03-19T10:37:49Z</dcterms:created>
  <dcterms:modified xsi:type="dcterms:W3CDTF">2015-03-23T11:18:53Z</dcterms:modified>
</cp:coreProperties>
</file>